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D2DEEF"/>
    <a:srgbClr val="008FB3"/>
    <a:srgbClr val="5CA5CF"/>
    <a:srgbClr val="82CDDE"/>
    <a:srgbClr val="1C10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/>
    <p:restoredTop sz="94643"/>
  </p:normalViewPr>
  <p:slideViewPr>
    <p:cSldViewPr snapToGrid="0" snapToObjects="1">
      <p:cViewPr>
        <p:scale>
          <a:sx n="89" d="100"/>
          <a:sy n="89" d="100"/>
        </p:scale>
        <p:origin x="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400F14-E265-0F48-9348-4FAC6BBF0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C3AC4D4-4B61-8E46-862B-94CB6F01A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587FDAC-8398-F944-B184-22FF15FD1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B75E99-1F08-CD48-BAD1-30FE677F3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DCBE357-EA92-524A-A409-9C8B3ED4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9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EE9A99-69CC-C544-890D-040AB1F16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493F37A-7982-004D-AE30-02D8DA3B6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78C980-1146-CB48-B30E-095E9031B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4A4BC7B-B267-D149-BE14-8DEB332A8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979048-B52E-1C4D-9C26-80EBE5A5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5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DF75F6F-E2ED-AB4C-BDCA-DA6AB1001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C3FC38B-A5B5-B14D-9D9C-176F8B25D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392585-14E0-3147-A221-918F1E80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FBDF9D-F940-F148-BDC7-69D98C74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E7C17B-4D5A-5942-BBE5-CB30FB1E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8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9AAE94-2050-7142-8563-D00BA425C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D3F5C6-AEF9-2347-91B1-99B294605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8BC9302-4B49-F248-B3E9-0644E236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48A06C1-9D9A-A348-9BA6-E27FB8A0E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7C6B37-405A-AF46-B5B7-9AA4D643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AE1F16-782E-1B4B-878D-B7E51E49F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CE58D10-BC95-294E-8911-CAB942880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F73CD3-10AD-4B40-A738-DA33FF42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83EA30-2A1C-DF4C-AB0A-E3AB090A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935A32-B7E1-9046-8A6D-51EE49D6C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5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82BF7F-D588-F84C-B94C-D21987677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7DBE808-C29E-6747-A7FC-00977DCF1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03FA116-FDDC-474B-888F-265ECDA07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CEBEF39-CB27-644F-B9D3-B589F917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584F42-4F59-6648-8825-222186572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0FEA72-CEA9-6249-B476-923F2783F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5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78DFA4-9E73-E540-AC48-E037740D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31D54E1-A9ED-914A-9ED1-FF88CB676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E8F4EE6-9C0B-644D-A450-6F4D76443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CBA43B7-2CFD-A942-A815-70399B0AE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4903D86-8F68-6842-AB08-6116C2DD8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51C7F9A-4BB9-A44D-845D-9E66E3FAC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9633B8B-3EB5-E44B-A461-AB5B6280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AC3F2C4-E2D5-154B-8DAB-F5E01BD1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6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361033-36EC-DD4B-B9FE-3BB280D50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6CBD92D-ECF7-0640-B8BD-EFA8A134D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016ABC9-0948-0A4D-BB76-FCA43BB79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314332F-68E5-8146-92AC-638C86057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1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9E52CDF-AB63-2145-949B-B8C6677A7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4E2DEDB-27E3-A440-A788-F122A4BAF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49587A0-9235-4644-B525-5D2155465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8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4762DD-D4F9-AE4A-AC8A-ED67F452C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9A6FCB-AF0B-214A-A146-321E56C08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CCD6122-1152-024C-9BF5-69D4AE28A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C3CC0A9-E418-3F45-B755-6D92FE9B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83C4473-FB4E-0543-B7C7-29FB879B2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978732-EAE9-B34E-8D74-A779E6093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2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B33A46-BB63-4248-80F3-986F59F47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853983B-3859-5748-8CFA-7950F8FE3E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3A4F75-221C-5646-A6F2-852F364D5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2DC58FF-A579-1043-9FD4-9DD10244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FD98892-6579-5C47-8025-E989081B6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DB897F-E02E-914C-B38F-D2A79031C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2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7C6C27C-A1A0-1146-9461-B6989F92F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44D3516-A4D5-174A-B22B-0E3328EC4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ACA5C9-237D-F34F-BDDB-16A36675F5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74541-1F51-774E-B066-28A8987FE68C}" type="datetimeFigureOut">
              <a:rPr lang="en-US" smtClean="0"/>
              <a:t>2/1/19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05CED1-D669-FD4B-B3AA-696748F5BF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C234D2-D17C-DF4F-A3BA-4116E74F1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5A560-C78E-6045-B5AB-7B5624CE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2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5153D9AB-7B10-A842-B455-01B945D84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54549"/>
              </p:ext>
            </p:extLst>
          </p:nvPr>
        </p:nvGraphicFramePr>
        <p:xfrm>
          <a:off x="301674" y="1142998"/>
          <a:ext cx="11599597" cy="548928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55689">
                  <a:extLst>
                    <a:ext uri="{9D8B030D-6E8A-4147-A177-3AD203B41FA5}">
                      <a16:colId xmlns="" xmlns:a16="http://schemas.microsoft.com/office/drawing/2014/main" val="1348119054"/>
                    </a:ext>
                  </a:extLst>
                </a:gridCol>
                <a:gridCol w="3057525">
                  <a:extLst>
                    <a:ext uri="{9D8B030D-6E8A-4147-A177-3AD203B41FA5}">
                      <a16:colId xmlns="" xmlns:a16="http://schemas.microsoft.com/office/drawing/2014/main" val="2490785317"/>
                    </a:ext>
                  </a:extLst>
                </a:gridCol>
                <a:gridCol w="3143250">
                  <a:extLst>
                    <a:ext uri="{9D8B030D-6E8A-4147-A177-3AD203B41FA5}">
                      <a16:colId xmlns="" xmlns:a16="http://schemas.microsoft.com/office/drawing/2014/main" val="2531046738"/>
                    </a:ext>
                  </a:extLst>
                </a:gridCol>
                <a:gridCol w="3943133">
                  <a:extLst>
                    <a:ext uri="{9D8B030D-6E8A-4147-A177-3AD203B41FA5}">
                      <a16:colId xmlns="" xmlns:a16="http://schemas.microsoft.com/office/drawing/2014/main" val="1827081355"/>
                    </a:ext>
                  </a:extLst>
                </a:gridCol>
              </a:tblGrid>
              <a:tr h="418510">
                <a:tc>
                  <a:txBody>
                    <a:bodyPr/>
                    <a:lstStyle/>
                    <a:p>
                      <a:r>
                        <a:rPr lang="en-US" sz="1600" dirty="0"/>
                        <a:t>Component</a:t>
                      </a:r>
                      <a:endParaRPr lang="en-US" sz="16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Requirements </a:t>
                      </a:r>
                      <a:endParaRPr lang="en-US" sz="16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Alignment</a:t>
                      </a:r>
                      <a:endParaRPr lang="en-US" sz="16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Gap Analysis</a:t>
                      </a:r>
                      <a:endParaRPr lang="en-US" sz="16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4139523"/>
                  </a:ext>
                </a:extLst>
              </a:tr>
              <a:tr h="1176666">
                <a:tc>
                  <a:txBody>
                    <a:bodyPr/>
                    <a:lstStyle/>
                    <a:p>
                      <a:r>
                        <a:rPr lang="en-US" sz="1600" dirty="0"/>
                        <a:t>1 – Commit </a:t>
                      </a:r>
                      <a:endParaRPr lang="en-US" sz="16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Advanced trajectory for all new and existing buildings, within direct control of the </a:t>
                      </a:r>
                      <a:r>
                        <a:rPr lang="en-US" sz="1400" dirty="0" err="1"/>
                        <a:t>organisation</a:t>
                      </a:r>
                      <a:r>
                        <a:rPr lang="en-US" sz="1400" dirty="0"/>
                        <a:t> to operate at net zero carbon in operation by 2030.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0400933"/>
                  </a:ext>
                </a:extLst>
              </a:tr>
              <a:tr h="825553">
                <a:tc>
                  <a:txBody>
                    <a:bodyPr/>
                    <a:lstStyle/>
                    <a:p>
                      <a:r>
                        <a:rPr lang="en-US" sz="1600" dirty="0"/>
                        <a:t>2 – Disclose </a:t>
                      </a:r>
                      <a:endParaRPr lang="en-US" sz="16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Measure, disclose and assess annual asset and portfolio energy demand and carbon emissions.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6318418"/>
                  </a:ext>
                </a:extLst>
              </a:tr>
              <a:tr h="825553">
                <a:tc>
                  <a:txBody>
                    <a:bodyPr/>
                    <a:lstStyle/>
                    <a:p>
                      <a:r>
                        <a:rPr lang="en-US" sz="1600" dirty="0"/>
                        <a:t>3 – Act </a:t>
                      </a:r>
                      <a:endParaRPr lang="en-US" sz="16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Develop and implement a carbon </a:t>
                      </a:r>
                      <a:r>
                        <a:rPr lang="en-US" sz="1400" dirty="0" err="1"/>
                        <a:t>decarbonisation</a:t>
                      </a:r>
                      <a:r>
                        <a:rPr lang="en-US" sz="1400" dirty="0"/>
                        <a:t> roadmap outlining key actions and milestones. 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1921588"/>
                  </a:ext>
                </a:extLst>
              </a:tr>
              <a:tr h="1066339">
                <a:tc>
                  <a:txBody>
                    <a:bodyPr/>
                    <a:lstStyle/>
                    <a:p>
                      <a:r>
                        <a:rPr lang="en-US" sz="1600" dirty="0"/>
                        <a:t>4 – Verify </a:t>
                      </a:r>
                      <a:endParaRPr lang="en-US" sz="16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Demonstrate enhanced energy performance, reduced carbon emissions &amp; progress towards net zero carbon assets and portfolio.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34679166"/>
                  </a:ext>
                </a:extLst>
              </a:tr>
              <a:tr h="1176666">
                <a:tc>
                  <a:txBody>
                    <a:bodyPr/>
                    <a:lstStyle/>
                    <a:p>
                      <a:r>
                        <a:rPr lang="en-US" sz="1600" dirty="0"/>
                        <a:t>5 – Advocate </a:t>
                      </a:r>
                      <a:endParaRPr lang="en-US" sz="16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Demonstrate leadership to support the transition towards net zero carbon buildings throughout business operations and supply chain.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703736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E325BA3-A767-CB4A-94F0-ACDC61277F3A}"/>
              </a:ext>
            </a:extLst>
          </p:cNvPr>
          <p:cNvSpPr/>
          <p:nvPr/>
        </p:nvSpPr>
        <p:spPr>
          <a:xfrm>
            <a:off x="301674" y="120747"/>
            <a:ext cx="6090129" cy="8386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300"/>
              </a:spcAft>
            </a:pPr>
            <a:r>
              <a:rPr lang="en-GB" sz="2600" dirty="0">
                <a:solidFill>
                  <a:srgbClr val="002060"/>
                </a:solidFill>
                <a:effectLst/>
                <a:latin typeface="Roboto" pitchFamily="2" charset="0"/>
                <a:ea typeface="Roboto" pitchFamily="2" charset="0"/>
              </a:rPr>
              <a:t>Net Zero Carbon Buildings </a:t>
            </a:r>
            <a:r>
              <a:rPr lang="en-GB" sz="2600" dirty="0" smtClean="0">
                <a:solidFill>
                  <a:srgbClr val="002060"/>
                </a:solidFill>
                <a:effectLst/>
                <a:latin typeface="Roboto" pitchFamily="2" charset="0"/>
                <a:ea typeface="Roboto" pitchFamily="2" charset="0"/>
              </a:rPr>
              <a:t>Commitment</a:t>
            </a:r>
          </a:p>
          <a:p>
            <a:pPr>
              <a:spcAft>
                <a:spcPts val="300"/>
              </a:spcAft>
            </a:pPr>
            <a:r>
              <a:rPr lang="en-GB" sz="20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Strategic Gap Analysis </a:t>
            </a:r>
            <a:r>
              <a:rPr lang="mr-IN" sz="20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–</a:t>
            </a:r>
            <a:r>
              <a:rPr lang="en-GB" sz="20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 Business/Organisation</a:t>
            </a:r>
            <a:endParaRPr lang="en-GB" sz="2000" i="1" dirty="0">
              <a:solidFill>
                <a:srgbClr val="002060"/>
              </a:solidFill>
              <a:effectLst/>
              <a:latin typeface="Roboto" pitchFamily="2" charset="0"/>
              <a:ea typeface="Roboto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313" y="173036"/>
            <a:ext cx="4656581" cy="84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22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E325BA3-A767-CB4A-94F0-ACDC61277F3A}"/>
              </a:ext>
            </a:extLst>
          </p:cNvPr>
          <p:cNvSpPr/>
          <p:nvPr/>
        </p:nvSpPr>
        <p:spPr>
          <a:xfrm>
            <a:off x="301674" y="120747"/>
            <a:ext cx="6090129" cy="8386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300"/>
              </a:spcAft>
            </a:pPr>
            <a:r>
              <a:rPr lang="en-GB" sz="2600" dirty="0">
                <a:solidFill>
                  <a:srgbClr val="002060"/>
                </a:solidFill>
                <a:effectLst/>
                <a:latin typeface="Roboto" pitchFamily="2" charset="0"/>
                <a:ea typeface="Roboto" pitchFamily="2" charset="0"/>
              </a:rPr>
              <a:t>Net Zero Carbon Buildings </a:t>
            </a:r>
            <a:r>
              <a:rPr lang="en-GB" sz="2600" dirty="0" smtClean="0">
                <a:solidFill>
                  <a:srgbClr val="002060"/>
                </a:solidFill>
                <a:effectLst/>
                <a:latin typeface="Roboto" pitchFamily="2" charset="0"/>
                <a:ea typeface="Roboto" pitchFamily="2" charset="0"/>
              </a:rPr>
              <a:t>Commitment</a:t>
            </a:r>
          </a:p>
          <a:p>
            <a:pPr>
              <a:spcAft>
                <a:spcPts val="300"/>
              </a:spcAft>
            </a:pPr>
            <a:r>
              <a:rPr lang="en-GB" sz="20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Strategic Gap Analysis </a:t>
            </a:r>
            <a:r>
              <a:rPr lang="en-US" sz="20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Example </a:t>
            </a:r>
            <a:r>
              <a:rPr lang="mr-IN" sz="20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–</a:t>
            </a:r>
            <a:r>
              <a:rPr lang="en-US" sz="20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 Company X</a:t>
            </a:r>
            <a:endParaRPr lang="en-GB" sz="2000" i="1" dirty="0">
              <a:solidFill>
                <a:srgbClr val="002060"/>
              </a:solidFill>
              <a:effectLst/>
              <a:latin typeface="Roboto" pitchFamily="2" charset="0"/>
              <a:ea typeface="Roboto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313" y="173036"/>
            <a:ext cx="4656581" cy="841376"/>
          </a:xfrm>
          <a:prstGeom prst="rect">
            <a:avLst/>
          </a:prstGeom>
        </p:spPr>
      </p:pic>
      <p:graphicFrame>
        <p:nvGraphicFramePr>
          <p:cNvPr id="5" name="Google Shape;84;p13"/>
          <p:cNvGraphicFramePr/>
          <p:nvPr>
            <p:extLst>
              <p:ext uri="{D42A27DB-BD31-4B8C-83A1-F6EECF244321}">
                <p14:modId xmlns:p14="http://schemas.microsoft.com/office/powerpoint/2010/main" val="980766489"/>
              </p:ext>
            </p:extLst>
          </p:nvPr>
        </p:nvGraphicFramePr>
        <p:xfrm>
          <a:off x="301674" y="1197968"/>
          <a:ext cx="11599613" cy="54763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69914"/>
                <a:gridCol w="3700462"/>
                <a:gridCol w="4529138"/>
                <a:gridCol w="2400099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Component</a:t>
                      </a:r>
                      <a:endParaRPr sz="1100" u="none" strike="noStrike" cap="none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Requirements </a:t>
                      </a:r>
                      <a:endParaRPr sz="1100" u="none" strike="noStrike" cap="none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Alignment</a:t>
                      </a:r>
                      <a:endParaRPr sz="1100" u="none" strike="noStrike" cap="none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Gap Analysis</a:t>
                      </a:r>
                      <a:endParaRPr sz="1100" u="none" strike="noStrike" cap="none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1 – Commit </a:t>
                      </a:r>
                      <a:endParaRPr sz="1000" u="none" strike="noStrike" cap="none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r>
                        <a:rPr lang="en-US" sz="10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Advanced trajectory for all new and existing buildings, within direct control of the </a:t>
                      </a:r>
                      <a:r>
                        <a:rPr lang="en-US" sz="1000" u="none" strike="noStrike" cap="none" dirty="0" err="1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organisation</a:t>
                      </a:r>
                      <a:r>
                        <a:rPr lang="en-US" sz="10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to operate at net zero carbon in operation by </a:t>
                      </a:r>
                      <a:r>
                        <a:rPr lang="en-US" sz="1000" u="none" strike="noStrike" cap="none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2030</a:t>
                      </a:r>
                      <a:r>
                        <a:rPr lang="en-US" sz="1000" u="none" strike="noStrike" cap="none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.</a:t>
                      </a:r>
                      <a:endParaRPr lang="en-US" sz="1000" u="none" strike="noStrike" cap="none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Aligned</a:t>
                      </a:r>
                      <a:r>
                        <a:rPr lang="en-US" sz="1000" u="none" strike="noStrike" cap="none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overall. N</a:t>
                      </a:r>
                      <a:r>
                        <a:rPr lang="en-US" sz="1000" u="none" strike="noStrike" cap="none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ew building by 2020, all buildings by 2025.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All buildings by 2030 crucial.</a:t>
                      </a:r>
                      <a:endParaRPr lang="en-US" sz="1000" u="none" strike="noStrike" cap="none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000" b="0" i="0" u="none" strike="noStrike" cap="none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None</a:t>
                      </a:r>
                      <a:endParaRPr sz="1000" u="none" strike="noStrike" cap="none" dirty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2 – Disclose </a:t>
                      </a:r>
                      <a:endParaRPr sz="1000" u="none" strike="noStrike" cap="none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r>
                        <a:rPr lang="en-US" sz="10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Measure, disclose and assess annual asset and portfolio energy demand and carbon emissions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r>
                        <a:rPr lang="en-US" sz="1000" i="1" u="none" strike="noStrike" cap="none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i.e. disclosure of asset/portfolio GHG emissions data (Scope 1 &amp; 2 energy related as baseline)</a:t>
                      </a:r>
                      <a:endParaRPr lang="en-US" sz="1000" dirty="0" smtClean="0">
                        <a:solidFill>
                          <a:srgbClr val="FF000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kern="1200" cap="none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Company X already discloses scope 1, 2 and </a:t>
                      </a:r>
                      <a:r>
                        <a:rPr lang="en-US" sz="1000" u="none" strike="noStrike" kern="1200" cap="none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3 GHG </a:t>
                      </a:r>
                      <a:r>
                        <a:rPr lang="en-US" sz="1000" u="none" strike="noStrike" kern="1200" cap="none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emissions at a portfolio and asset (where appropriate) level via CDP and its annual Stakeholder Impact Report.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000" i="0" u="none" strike="noStrike" cap="none" dirty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Submit full asset level data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to </a:t>
                      </a:r>
                      <a:r>
                        <a:rPr lang="en-US" sz="1000" u="none" strike="noStrike" cap="none" baseline="0" dirty="0" err="1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WorldGBC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in 2020.</a:t>
                      </a:r>
                      <a:endParaRPr sz="1000" u="none" strike="noStrike" cap="none" dirty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</a:txBody>
                  <a:tcPr marL="91450" marR="91450" marT="45725" marB="45725"/>
                </a:tc>
              </a:tr>
              <a:tr h="356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3 – Act </a:t>
                      </a:r>
                      <a:endParaRPr sz="1000" u="none" strike="noStrike" cap="none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r>
                        <a:rPr lang="en-US" sz="10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Develop and implement a carbon </a:t>
                      </a:r>
                      <a:r>
                        <a:rPr lang="en-US" sz="1000" u="none" strike="noStrike" cap="none" dirty="0" err="1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decarbonisation</a:t>
                      </a:r>
                      <a:r>
                        <a:rPr lang="en-US" sz="10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roadmap outlining key actions and milestones. </a:t>
                      </a:r>
                      <a:endParaRPr lang="en-US" sz="1000" u="none" strike="noStrike" cap="none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r>
                        <a:rPr lang="en-US" sz="1000" i="1" u="none" strike="noStrike" cap="none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i.e. energy efficiency measures, procurement of renewable energy</a:t>
                      </a:r>
                      <a:endParaRPr lang="en-US" sz="1000" i="1" dirty="0" smtClean="0">
                        <a:solidFill>
                          <a:srgbClr val="FF000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Company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X in 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FY18 achieved </a:t>
                      </a: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n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et-</a:t>
                      </a: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z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ero greenhouse gas emissions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and 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was half way towards its goal of 100% renewable energy,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Company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X 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has 64% of it’s office space certified, or pursuing certification under a green building standard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targeting energy efficiency. 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After 2020, all office interiors will align with LEED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Platinum v4 standards</a:t>
                      </a:r>
                      <a:endParaRPr lang="en-US" sz="1000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By 2022, achieve 100% Renewable Energy 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Pursue certification across all offices to demonstrate energy efficiency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across assets and portfolio.</a:t>
                      </a:r>
                      <a:endParaRPr lang="en-US" sz="1000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4 – Verify </a:t>
                      </a:r>
                      <a:endParaRPr sz="1000" u="none" strike="noStrike" cap="none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Demonstrate enhanced energy performance, reduced carbon emissions &amp; progress towards net zero carbon assets and portfolio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i="1" u="none" strike="noStrike" cap="none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i.e. certification/verification of buildings to demonstrate EE, third party verification of portfolio wide GHG emission data</a:t>
                      </a:r>
                      <a:endParaRPr lang="en-US" sz="1000" i="1" dirty="0" smtClean="0">
                        <a:solidFill>
                          <a:srgbClr val="FF000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000" u="none" strike="noStrike" cap="none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64% of it’s office space certified, or pursuing certification under a green building standard.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endParaRPr lang="en-US" sz="1000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The three marquee office</a:t>
                      </a:r>
                      <a:r>
                        <a:rPr lang="en-US" sz="1000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s will pursue </a:t>
                      </a: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Net-Zero Certification through ILFI.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endParaRPr lang="en-US" sz="1000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Company</a:t>
                      </a:r>
                      <a:r>
                        <a:rPr lang="en-US" sz="1000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X has a</a:t>
                      </a: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ssured FY18 emissions data and progress towards 100% Renewable Energy, Net-Zero GHG emissions, and Carbon Neutral Cloud commitments have been assured by their financial auditor Ernst and Young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For any assets not certified, conduct third party verification.</a:t>
                      </a:r>
                      <a:r>
                        <a:rPr lang="en-US" sz="1000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endParaRPr lang="en-US" sz="1000" baseline="0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Demonstrate verification of 100% RE</a:t>
                      </a:r>
                      <a:endParaRPr lang="en-US" sz="1000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</a:txBody>
                  <a:tcPr marL="91450" marR="91450" marT="45725" marB="45725"/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5 – Advocate </a:t>
                      </a:r>
                      <a:endParaRPr sz="1000" u="none" strike="noStrike" cap="none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r>
                        <a:rPr lang="en-US" sz="1000" u="none" strike="noStrike" cap="none" dirty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Demonstrate leadership to support the transition towards net zero carbon buildings throughout business operations and supply chain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r>
                        <a:rPr lang="en-US" sz="1000" i="1" u="none" strike="noStrike" cap="none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i.e. any additional scope, requirements of supply chain, enabling of clients /  consumers etc.</a:t>
                      </a:r>
                      <a:endParaRPr lang="en-US" sz="1000" i="1" dirty="0" smtClean="0">
                        <a:solidFill>
                          <a:srgbClr val="FF000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endParaRPr sz="1000" u="none" strike="noStrike" cap="none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-Green lease language to prioritize direct metering, commissioning and retro-commissioning, energy efficiency projects.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</a:pP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-Company</a:t>
                      </a:r>
                      <a:r>
                        <a:rPr lang="en-US" sz="1000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X</a:t>
                      </a: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evaluates products against four key criteria when procuring products – material health, environment (carbon footprint reduction, impact reduction through product’s life-cycle), material composition, and social responsibility)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By 2025, 50% of Company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X</a:t>
                      </a: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suppliers (by emissions) to set emissions reduction targets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No</a:t>
                      </a:r>
                      <a:r>
                        <a:rPr lang="en-US" sz="1000" u="none" strike="noStrike" cap="none" baseline="0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 gap but Company X are planning more action: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Roboto"/>
                        <a:buNone/>
                        <a:tabLst/>
                        <a:defRPr/>
                      </a:pPr>
                      <a:endParaRPr lang="en-US" sz="1000" u="none" strike="noStrike" cap="none" baseline="0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Arial" charset="0"/>
                          <a:ea typeface="Arial" charset="0"/>
                          <a:cs typeface="Arial" charset="0"/>
                          <a:sym typeface="Roboto"/>
                        </a:rPr>
                        <a:t>Expand internal price on carbon, offsetting 100% of business travel and employee commuting emissions</a:t>
                      </a:r>
                      <a:endParaRPr lang="en-US" sz="1000" dirty="0" smtClean="0">
                        <a:latin typeface="Arial" charset="0"/>
                        <a:ea typeface="Arial" charset="0"/>
                        <a:cs typeface="Arial" charset="0"/>
                        <a:sym typeface="Roboto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64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12157</TotalTime>
  <Words>623</Words>
  <Application>Microsoft Macintosh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Mangal</vt:lpstr>
      <vt:lpstr>Arial</vt:lpstr>
      <vt:lpstr>Roboto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Burrows</dc:creator>
  <cp:lastModifiedBy>M q</cp:lastModifiedBy>
  <cp:revision>32</cp:revision>
  <cp:lastPrinted>2018-07-10T17:27:03Z</cp:lastPrinted>
  <dcterms:created xsi:type="dcterms:W3CDTF">2018-07-03T12:13:27Z</dcterms:created>
  <dcterms:modified xsi:type="dcterms:W3CDTF">2019-02-01T11:50:43Z</dcterms:modified>
</cp:coreProperties>
</file>